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7" r:id="rId5"/>
    <p:sldId id="259" r:id="rId6"/>
    <p:sldId id="260" r:id="rId7"/>
    <p:sldId id="270" r:id="rId8"/>
    <p:sldId id="268" r:id="rId9"/>
    <p:sldId id="261" r:id="rId10"/>
    <p:sldId id="274" r:id="rId11"/>
    <p:sldId id="275" r:id="rId12"/>
    <p:sldId id="276" r:id="rId13"/>
    <p:sldId id="277" r:id="rId14"/>
    <p:sldId id="278" r:id="rId15"/>
    <p:sldId id="279" r:id="rId16"/>
    <p:sldId id="289" r:id="rId17"/>
    <p:sldId id="280" r:id="rId18"/>
    <p:sldId id="262" r:id="rId19"/>
    <p:sldId id="271" r:id="rId20"/>
    <p:sldId id="272" r:id="rId21"/>
    <p:sldId id="282" r:id="rId22"/>
    <p:sldId id="283" r:id="rId23"/>
    <p:sldId id="284" r:id="rId24"/>
    <p:sldId id="281" r:id="rId25"/>
    <p:sldId id="285" r:id="rId26"/>
    <p:sldId id="286" r:id="rId27"/>
    <p:sldId id="263" r:id="rId28"/>
    <p:sldId id="264" r:id="rId29"/>
    <p:sldId id="265" r:id="rId30"/>
    <p:sldId id="266" r:id="rId31"/>
    <p:sldId id="287" r:id="rId32"/>
  </p:sldIdLst>
  <p:sldSz cx="14630400" cy="8229600"/>
  <p:notesSz cx="8229600" cy="14630400"/>
  <p:embeddedFontLst>
    <p:embeddedFont>
      <p:font typeface="Heebo Bold" pitchFamily="2" charset="-79"/>
      <p:bold r:id="rId34"/>
    </p:embeddedFont>
    <p:embeddedFont>
      <p:font typeface="Heebo Light" pitchFamily="2" charset="-79"/>
      <p:regular r:id="rId35"/>
    </p:embeddedFont>
    <p:embeddedFont>
      <p:font typeface="Montserrat" panose="00000500000000000000" pitchFamily="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5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19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A497E-F702-0363-4A1E-BFC03B679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75D03-F7D5-1104-622C-BD3A90C9A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9B538-45BA-404F-029D-85F1C63B4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71F6A-F513-AAB0-8012-9D10822E8B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6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8A45-AD03-2DB5-B959-FB37B1506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4ED71-0288-0627-CE96-C5959AB9E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591157-BF65-083F-5DBA-128137690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C29D6-026B-FB22-0C4F-870BCC5B9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83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B3328-A0AC-2C6C-41C7-6AC397B1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852C0-5286-3A8A-7A77-A84544DE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AE97DD-D600-2BE7-8F94-441C6298E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525B9-400A-276C-6CE1-581CA66C4D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49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BBD11-6EF7-E4B4-20DA-6F60F62D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302E1-6BF8-79A1-F0B9-41BFF3349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D26E2F-24FA-C5CE-387E-453EA1955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D7466-6E57-15F7-8963-FDCED88D0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2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666B-3370-B76A-D1D7-B2640BE4D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3BC30-F857-060B-060E-704E51593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B2B50-D0EF-2A5A-B355-830E2523D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1AA59-2A3A-B00E-4161-5B9D6F1032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14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E6CB-9663-379D-330A-18594417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C4FBA-60AC-307D-D6CF-81BD99603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D34500-95BD-805A-3CA7-EF6B9D96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D5D3D-540B-604C-09FF-B7C37D8E48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29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C197-558B-0984-7062-82C953C1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B18337-78E3-9A3C-DBCD-FC45AA9BA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80F86A-83EA-FD2A-B130-6BCDB1D68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DAFF-3C60-67A5-1675-9524B9DF7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5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668C0-206A-A681-D9DB-8F64F9425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DC776-86DA-C008-9742-65EFD612C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7DCF5-1AE2-22A3-2C9B-EB5F7DAB9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D1B2-0B2C-465B-2A6A-9981071888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51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6EAAF-11BF-2571-59B4-4E48EEEFC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944B7-79E9-7E8C-F00F-0D0B63DE5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8B199-957C-27A5-2AA2-FDEE64BDA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3BB2C-F8C1-B63D-E5F6-1302543931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9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924D-8DF3-FD4A-F6CF-372982947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E596E-D2F3-0B11-6E48-3CE86B3E6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E6D03-C53C-9D8D-9901-46D579AF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39800-92E5-7BD4-3D6A-EBA06BBF0E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11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49265-CFD5-DE85-940E-607CC77F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A8F692-2013-4AC7-B5D7-EB86CF435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573A1-E221-FEF9-25B1-AFD26294C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E8C7C-D436-EAB8-2732-9E55AF26C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2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B4638-DB02-948E-9E3A-79BF3204E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49308-8A87-6BB8-D37A-E678E6F26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E60E7-9F63-CCEC-8C41-0217B47DD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E85F8-37FD-D189-9904-BCF85F9BBB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35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F2F84-83A3-8BC4-5561-3FBC9E798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449561-6F67-BF7A-031B-9395A81E4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7C332-8739-FA5C-692D-206AA602A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E9E61-664C-0ACB-3C11-81A7BF8F0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7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FE85-8052-151F-2FB8-EFA0DFE78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23375-1D78-4E88-5ADD-5319E3EA8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36444-B3D0-6B8A-0D81-F1C070C5A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024F8-365C-D046-E07D-436CB093F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3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9AEC9-6AF8-84AF-8634-D08393ED6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15815-7D64-A7B4-93A4-40DDD5625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D868F-CBFA-1DDE-3839-971AFEFB2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5D0EE-6711-12B7-779C-F42CDD4B1F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0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0D00-E7C3-A32C-7185-E9003A66D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01116-07F7-48BE-4027-9960E03F6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A5B0D-AE9E-6937-7705-98A1A1653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F4C69-146A-1CD5-F443-810D88927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5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7563C-57CC-6AA8-4065-31F43755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835E0-DB4A-433C-7EB5-36E8164C4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9110E-6C99-3C34-8EB3-64BC7B493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44D8F-E681-BDDF-7179-CF2C30C872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2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BAA24-D29D-B9E0-983A-CF14A40C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966F1-01CA-91BF-CDEF-3CD2A2CF7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B0099-6912-86B0-0428-4DBB38412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77A2A-2EA3-E65E-720D-A3BBEA848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6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675A-A000-BA6F-FCF6-8D10A0D49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F286A-ACA6-D795-A1AF-A8C1D374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740DD-08F9-3DA6-6FD2-FA74A5A2D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4E6E7-6368-0C07-8AF6-2B1D20C766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62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188DC-F254-F84D-840B-CFD533E27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CE225-EFF7-1462-CA23-F3D376E5C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4E8E4-1CDE-6736-AA9B-2A0C43B6D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AA1A4-D44B-8028-EAD6-26DE129281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0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82233"/>
            <a:ext cx="7610112" cy="3326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6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Project4: 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Vulnerability Assessment and Remediation plan</a:t>
            </a:r>
            <a:endParaRPr lang="en-US" sz="4400" dirty="0"/>
          </a:p>
        </p:txBody>
      </p:sp>
      <p:sp>
        <p:nvSpPr>
          <p:cNvPr id="7" name="Text 4"/>
          <p:cNvSpPr/>
          <p:nvPr/>
        </p:nvSpPr>
        <p:spPr>
          <a:xfrm>
            <a:off x="9114946" y="4427940"/>
            <a:ext cx="2081093" cy="106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By:</a:t>
            </a:r>
          </a:p>
          <a:p>
            <a:pPr marL="0" indent="0" algn="ctr">
              <a:lnSpc>
                <a:spcPts val="3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</a:rPr>
              <a:t>Osama Montaser</a:t>
            </a:r>
            <a:endParaRPr lang="en-US" sz="24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C9EDF30-8609-28B3-24AA-6261353D7A89}"/>
              </a:ext>
            </a:extLst>
          </p:cNvPr>
          <p:cNvSpPr/>
          <p:nvPr/>
        </p:nvSpPr>
        <p:spPr>
          <a:xfrm>
            <a:off x="9114945" y="6118516"/>
            <a:ext cx="2081093" cy="106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Instructor:</a:t>
            </a:r>
          </a:p>
          <a:p>
            <a:pPr marL="0" indent="0" algn="ctr">
              <a:lnSpc>
                <a:spcPts val="3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</a:rPr>
              <a:t>Eng. Mohamed Ammar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49719-6A0B-20FA-84C8-26950C2C0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18E5CD0-506A-7243-99E6-60A6FF1E2D62}"/>
              </a:ext>
            </a:extLst>
          </p:cNvPr>
          <p:cNvSpPr/>
          <p:nvPr/>
        </p:nvSpPr>
        <p:spPr>
          <a:xfrm>
            <a:off x="489266" y="1533566"/>
            <a:ext cx="2753664" cy="222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 Quick review </a:t>
            </a:r>
            <a:endParaRPr lang="en-US" sz="4650" dirty="0"/>
          </a:p>
        </p:txBody>
      </p:sp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id="{DC987FEE-9917-D9A5-EDCD-81AA94418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479" y="0"/>
            <a:ext cx="10952922" cy="8229600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1B0F8995-E656-1F2A-E8FF-12112F071820}"/>
              </a:ext>
            </a:extLst>
          </p:cNvPr>
          <p:cNvSpPr/>
          <p:nvPr/>
        </p:nvSpPr>
        <p:spPr>
          <a:xfrm>
            <a:off x="489266" y="5141844"/>
            <a:ext cx="2753664" cy="222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 err="1">
                <a:solidFill>
                  <a:srgbClr val="F2F0F4"/>
                </a:solidFill>
                <a:latin typeface="Montserrat" pitchFamily="34" charset="0"/>
              </a:rPr>
              <a:t>nmap</a:t>
            </a:r>
            <a:endParaRPr lang="en-US" sz="4650" dirty="0"/>
          </a:p>
        </p:txBody>
      </p:sp>
    </p:spTree>
    <p:extLst>
      <p:ext uri="{BB962C8B-B14F-4D97-AF65-F5344CB8AC3E}">
        <p14:creationId xmlns:p14="http://schemas.microsoft.com/office/powerpoint/2010/main" val="115560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C724-A69E-2637-156D-A59C6BCF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ADFBAD1-E080-F8F0-8D9F-184D17CD2007}"/>
              </a:ext>
            </a:extLst>
          </p:cNvPr>
          <p:cNvSpPr/>
          <p:nvPr/>
        </p:nvSpPr>
        <p:spPr>
          <a:xfrm>
            <a:off x="3126056" y="898814"/>
            <a:ext cx="8378288" cy="222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 Quick review </a:t>
            </a:r>
            <a:r>
              <a:rPr lang="en-US" sz="46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nmap</a:t>
            </a: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465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F961DC-6339-DF54-0BC6-A8A48CAD6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5488"/>
            <a:ext cx="14630400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6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64311-4FF9-ACA2-E835-B98541D7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2DDD13A-B399-60C3-4264-F767F44A6C20}"/>
              </a:ext>
            </a:extLst>
          </p:cNvPr>
          <p:cNvSpPr/>
          <p:nvPr/>
        </p:nvSpPr>
        <p:spPr>
          <a:xfrm>
            <a:off x="3126056" y="289214"/>
            <a:ext cx="8378288" cy="222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 Quick review</a:t>
            </a:r>
          </a:p>
          <a:p>
            <a:pPr marL="0" indent="0" algn="ctr">
              <a:lnSpc>
                <a:spcPts val="5800"/>
              </a:lnSpc>
              <a:buNone/>
            </a:pPr>
            <a:r>
              <a:rPr lang="en-US" sz="46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nikto</a:t>
            </a: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4650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D458598-63B1-5487-E05F-51067F24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644"/>
            <a:ext cx="14630400" cy="65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1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CE43-5987-EDFB-3D58-409C59366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D443882-10E2-6C50-C9CA-DA2A0ADAA35E}"/>
              </a:ext>
            </a:extLst>
          </p:cNvPr>
          <p:cNvSpPr/>
          <p:nvPr/>
        </p:nvSpPr>
        <p:spPr>
          <a:xfrm>
            <a:off x="489266" y="1533566"/>
            <a:ext cx="2753664" cy="222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 Quick review </a:t>
            </a:r>
            <a:endParaRPr lang="en-US" sz="4650" dirty="0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B7A202B5-94A5-1CFF-1C0B-21BD458C3ADB}"/>
              </a:ext>
            </a:extLst>
          </p:cNvPr>
          <p:cNvSpPr/>
          <p:nvPr/>
        </p:nvSpPr>
        <p:spPr>
          <a:xfrm>
            <a:off x="489266" y="5141844"/>
            <a:ext cx="2753664" cy="222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 err="1">
                <a:solidFill>
                  <a:srgbClr val="F2F0F4"/>
                </a:solidFill>
                <a:latin typeface="Montserrat" pitchFamily="34" charset="0"/>
              </a:rPr>
              <a:t>WPscan</a:t>
            </a:r>
            <a:endParaRPr lang="en-US" sz="465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050C750-7FC7-1D06-4101-900AFBC8C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29" y="51820"/>
            <a:ext cx="9469171" cy="812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8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E2E3A-E0BA-4163-0C0B-AB94F16A4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E0779C7-F9F5-4B5B-B6EF-6B3751DA0247}"/>
              </a:ext>
            </a:extLst>
          </p:cNvPr>
          <p:cNvSpPr/>
          <p:nvPr/>
        </p:nvSpPr>
        <p:spPr>
          <a:xfrm>
            <a:off x="1076287" y="350442"/>
            <a:ext cx="11668867" cy="222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 Quick review: </a:t>
            </a:r>
            <a:r>
              <a:rPr lang="en-US" sz="46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WPscan</a:t>
            </a: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465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AC3944-35B8-845B-2CBF-CDF9D072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556"/>
            <a:ext cx="14630400" cy="67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6816-D282-4193-9EE4-674222B4E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2919CE9-54AB-B2EA-B941-9DEC615511D4}"/>
              </a:ext>
            </a:extLst>
          </p:cNvPr>
          <p:cNvSpPr/>
          <p:nvPr/>
        </p:nvSpPr>
        <p:spPr>
          <a:xfrm>
            <a:off x="2028277" y="619166"/>
            <a:ext cx="10573845" cy="222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 Quick review: </a:t>
            </a:r>
            <a:r>
              <a:rPr lang="en-US" sz="46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WPscan</a:t>
            </a: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4650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78D9312-42EF-5E13-2787-B72DAA64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600"/>
            <a:ext cx="146304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4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EF946-C308-BD28-B6DD-9BE6E4C40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9DA7A16-557A-2B3B-CA4F-82E140E63769}"/>
              </a:ext>
            </a:extLst>
          </p:cNvPr>
          <p:cNvSpPr/>
          <p:nvPr/>
        </p:nvSpPr>
        <p:spPr>
          <a:xfrm>
            <a:off x="2028277" y="619166"/>
            <a:ext cx="10573845" cy="222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 Quick review: Nessus </a:t>
            </a:r>
            <a:endParaRPr lang="en-US" sz="4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569FF-57DB-E86E-B6A8-20BDCBB4C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46758"/>
            <a:ext cx="14630400" cy="66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8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DE8C1-2D0C-3D91-ACE2-4735DE61D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D5048CC-1B38-2442-671C-AC6A813E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591C68B-C0C1-26BB-2858-8ED1FA16B7F6}"/>
              </a:ext>
            </a:extLst>
          </p:cNvPr>
          <p:cNvSpPr/>
          <p:nvPr/>
        </p:nvSpPr>
        <p:spPr>
          <a:xfrm>
            <a:off x="770122" y="54696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Preform Risk Assessment on findings </a:t>
            </a:r>
            <a:endParaRPr lang="en-US" sz="4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787FC9E-278D-0929-14BB-0AFCF58ACB03}"/>
              </a:ext>
            </a:extLst>
          </p:cNvPr>
          <p:cNvSpPr/>
          <p:nvPr/>
        </p:nvSpPr>
        <p:spPr>
          <a:xfrm>
            <a:off x="829508" y="267247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436174F-2CED-13C0-D0AE-FB3815A0507E}"/>
              </a:ext>
            </a:extLst>
          </p:cNvPr>
          <p:cNvSpPr/>
          <p:nvPr/>
        </p:nvSpPr>
        <p:spPr>
          <a:xfrm>
            <a:off x="1031915" y="2761294"/>
            <a:ext cx="128349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B5028F6-BFAA-E88D-51F2-738682DBA410}"/>
              </a:ext>
            </a:extLst>
          </p:cNvPr>
          <p:cNvSpPr/>
          <p:nvPr/>
        </p:nvSpPr>
        <p:spPr>
          <a:xfrm>
            <a:off x="1599605" y="2672473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Critical (9.0 – 10.0)</a:t>
            </a:r>
            <a:endParaRPr lang="en-US" sz="23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1132CBE-1B8A-0D3A-283A-00EA0DDC0724}"/>
              </a:ext>
            </a:extLst>
          </p:cNvPr>
          <p:cNvSpPr/>
          <p:nvPr/>
        </p:nvSpPr>
        <p:spPr>
          <a:xfrm>
            <a:off x="1599605" y="318491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OpenSSH (CVE-2023-38408), outdate PHP version </a:t>
            </a:r>
            <a:endParaRPr lang="en-US" sz="18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1D56C0E7-C258-A44A-7495-8D2585CBA022}"/>
              </a:ext>
            </a:extLst>
          </p:cNvPr>
          <p:cNvSpPr/>
          <p:nvPr/>
        </p:nvSpPr>
        <p:spPr>
          <a:xfrm>
            <a:off x="810458" y="5441677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B467658-121B-3FAC-8AB7-E507A6FA50CF}"/>
              </a:ext>
            </a:extLst>
          </p:cNvPr>
          <p:cNvSpPr/>
          <p:nvPr/>
        </p:nvSpPr>
        <p:spPr>
          <a:xfrm>
            <a:off x="976074" y="5530497"/>
            <a:ext cx="201930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F74F3CA-887F-3784-F00A-E35E5DDC60A3}"/>
              </a:ext>
            </a:extLst>
          </p:cNvPr>
          <p:cNvSpPr/>
          <p:nvPr/>
        </p:nvSpPr>
        <p:spPr>
          <a:xfrm>
            <a:off x="1580555" y="5441677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 (4.0 – 6.9)</a:t>
            </a:r>
            <a:endParaRPr lang="en-US" sz="23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A27B5C2-00F5-96A4-2D3C-681194CFB33E}"/>
              </a:ext>
            </a:extLst>
          </p:cNvPr>
          <p:cNvSpPr/>
          <p:nvPr/>
        </p:nvSpPr>
        <p:spPr>
          <a:xfrm>
            <a:off x="1580555" y="5954122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Missing HTTPS, missing security headers, exposed WordPress admin access.</a:t>
            </a:r>
            <a:endParaRPr lang="en-US" sz="18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1C957CC4-C795-3826-3947-3B634D0302F2}"/>
              </a:ext>
            </a:extLst>
          </p:cNvPr>
          <p:cNvSpPr/>
          <p:nvPr/>
        </p:nvSpPr>
        <p:spPr>
          <a:xfrm>
            <a:off x="779885" y="398257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5CB6B8B3-D2A2-0B5E-1A25-70ECAEA78DDD}"/>
              </a:ext>
            </a:extLst>
          </p:cNvPr>
          <p:cNvSpPr/>
          <p:nvPr/>
        </p:nvSpPr>
        <p:spPr>
          <a:xfrm>
            <a:off x="945501" y="4071391"/>
            <a:ext cx="201930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50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E58D8F56-72B9-C7A6-F5AA-434FE4EC3ABA}"/>
              </a:ext>
            </a:extLst>
          </p:cNvPr>
          <p:cNvSpPr/>
          <p:nvPr/>
        </p:nvSpPr>
        <p:spPr>
          <a:xfrm>
            <a:off x="1549982" y="3982571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(7.0 – 8.9)</a:t>
            </a:r>
            <a:endParaRPr lang="en-US" sz="2300" dirty="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7E8E68FD-4FD2-7D9D-5EA5-862C648C9F75}"/>
              </a:ext>
            </a:extLst>
          </p:cNvPr>
          <p:cNvSpPr/>
          <p:nvPr/>
        </p:nvSpPr>
        <p:spPr>
          <a:xfrm>
            <a:off x="1549982" y="449501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Public backup directories, HTTP TRACE enabled.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9034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2: Penetration Testing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29508" y="275665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31915" y="2845475"/>
            <a:ext cx="128349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599605" y="2756654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99605" y="326909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Exploit identified vulnerabilities to assess their potential impact and real-world implications.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29508" y="453104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95124" y="4619863"/>
            <a:ext cx="201930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1599605" y="4531043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599605" y="504348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Metasploit, Burp Suite, and manual techniques were used for exploitation.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9508" y="630543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95839" y="6394252"/>
            <a:ext cx="200501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599605" y="6305431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99605" y="681787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Successful exploits demonstrated the potential for data breaches and system compromise.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831D2-119A-2F1E-63A6-B535B4FD5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86C0413-35DB-AC89-7469-F207C6D9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73ADA25-FE98-5DA0-3AC7-0D5220BCE3EA}"/>
              </a:ext>
            </a:extLst>
          </p:cNvPr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2: Penetration Testing Methodology</a:t>
            </a:r>
            <a:endParaRPr lang="en-US" sz="4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C7E4D53-B59D-9756-EDA3-51EA8EFDC0E3}"/>
              </a:ext>
            </a:extLst>
          </p:cNvPr>
          <p:cNvSpPr/>
          <p:nvPr/>
        </p:nvSpPr>
        <p:spPr>
          <a:xfrm>
            <a:off x="3095380" y="261508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D3E189F-4784-A6E7-2A26-720FB240FBDD}"/>
              </a:ext>
            </a:extLst>
          </p:cNvPr>
          <p:cNvSpPr/>
          <p:nvPr/>
        </p:nvSpPr>
        <p:spPr>
          <a:xfrm>
            <a:off x="3297787" y="2742351"/>
            <a:ext cx="128349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FD3AFBD-1E62-7449-615E-AFE751975972}"/>
              </a:ext>
            </a:extLst>
          </p:cNvPr>
          <p:cNvSpPr/>
          <p:nvPr/>
        </p:nvSpPr>
        <p:spPr>
          <a:xfrm>
            <a:off x="961651" y="2777959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4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</a:t>
            </a:r>
            <a:endParaRPr lang="en-US" sz="3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7371674-9CC8-D6F1-6335-A2F428DD0572}"/>
              </a:ext>
            </a:extLst>
          </p:cNvPr>
          <p:cNvSpPr/>
          <p:nvPr/>
        </p:nvSpPr>
        <p:spPr>
          <a:xfrm>
            <a:off x="961651" y="374115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Exploiting Vulnerabilities from the Vulnerability Assessment Report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59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9100" y="81064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DISCLAIMER !!!</a:t>
            </a:r>
            <a:endParaRPr lang="en-US" sz="4850" b="1" dirty="0"/>
          </a:p>
        </p:txBody>
      </p:sp>
      <p:sp>
        <p:nvSpPr>
          <p:cNvPr id="3" name="Text 1"/>
          <p:cNvSpPr/>
          <p:nvPr/>
        </p:nvSpPr>
        <p:spPr>
          <a:xfrm>
            <a:off x="864037" y="2414937"/>
            <a:ext cx="12902327" cy="4663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indent="-742950">
              <a:lnSpc>
                <a:spcPts val="4850"/>
              </a:lnSpc>
              <a:buFont typeface="+mj-lt"/>
              <a:buAutoNum type="arabicPeriod"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was conducted in a controlled environment with permission.</a:t>
            </a:r>
          </a:p>
          <a:p>
            <a:pPr marL="742950" indent="-742950">
              <a:lnSpc>
                <a:spcPts val="4850"/>
              </a:lnSpc>
              <a:buFont typeface="+mj-lt"/>
              <a:buAutoNum type="arabicPeriod"/>
            </a:pPr>
            <a:endParaRPr lang="en-US" sz="3850" dirty="0">
              <a:solidFill>
                <a:srgbClr val="F2F0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742950" indent="-742950">
              <a:lnSpc>
                <a:spcPts val="4850"/>
              </a:lnSpc>
              <a:buFont typeface="+mj-lt"/>
              <a:buAutoNum type="arabicPeriod"/>
            </a:pPr>
            <a:endParaRPr lang="en-US" sz="3850" dirty="0">
              <a:solidFill>
                <a:srgbClr val="F2F0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742950" indent="-742950">
              <a:lnSpc>
                <a:spcPts val="4850"/>
              </a:lnSpc>
              <a:buFont typeface="+mj-lt"/>
              <a:buAutoNum type="arabicPeriod"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names and events mentioned are fictional and have no connection to reality, and any resemblance to reality is stranger than fiction.</a:t>
            </a:r>
            <a:endParaRPr lang="en-US" sz="3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62FE8-B801-2B30-2094-F12544E22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17ED980-A2C6-1349-09FA-4F9E38F082C2}"/>
              </a:ext>
            </a:extLst>
          </p:cNvPr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2: Penetration Testing Methodology</a:t>
            </a:r>
            <a:endParaRPr lang="en-US" sz="46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7CDF48F9-C888-A495-30AF-2ED8DC970C50}"/>
              </a:ext>
            </a:extLst>
          </p:cNvPr>
          <p:cNvSpPr/>
          <p:nvPr/>
        </p:nvSpPr>
        <p:spPr>
          <a:xfrm>
            <a:off x="3243787" y="2499947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4497AE9-B04D-8F60-B13E-794642766C08}"/>
              </a:ext>
            </a:extLst>
          </p:cNvPr>
          <p:cNvSpPr/>
          <p:nvPr/>
        </p:nvSpPr>
        <p:spPr>
          <a:xfrm>
            <a:off x="3409403" y="2588767"/>
            <a:ext cx="201930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AE0D8C3-B770-15B0-E2F6-EC0A4FEA6FBF}"/>
              </a:ext>
            </a:extLst>
          </p:cNvPr>
          <p:cNvSpPr/>
          <p:nvPr/>
        </p:nvSpPr>
        <p:spPr>
          <a:xfrm>
            <a:off x="1068821" y="2662825"/>
            <a:ext cx="200935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4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</a:t>
            </a:r>
            <a:endParaRPr lang="en-US" sz="40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7206B47-3212-FDFF-A71F-757612DE037D}"/>
              </a:ext>
            </a:extLst>
          </p:cNvPr>
          <p:cNvSpPr/>
          <p:nvPr/>
        </p:nvSpPr>
        <p:spPr>
          <a:xfrm>
            <a:off x="1068821" y="3197194"/>
            <a:ext cx="8319219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Plugin Exploitation in WordPress Using </a:t>
            </a:r>
            <a:r>
              <a:rPr lang="en-US" sz="24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Wappalyzer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5929CA-08C2-4154-2372-2F50E1CE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050"/>
            <a:ext cx="14630400" cy="4400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97E82F-069F-386B-B6CD-6B68745DF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861" y="0"/>
            <a:ext cx="4173539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CAF8C-FE94-2553-1815-015974574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202BBDA5-9155-078B-8B2D-ECDF927D678C}"/>
              </a:ext>
            </a:extLst>
          </p:cNvPr>
          <p:cNvSpPr/>
          <p:nvPr/>
        </p:nvSpPr>
        <p:spPr>
          <a:xfrm>
            <a:off x="281403" y="1095376"/>
            <a:ext cx="14067592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2: Penetration Testing Methodology</a:t>
            </a:r>
            <a:endParaRPr lang="en-US" sz="4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60CF13-FD5F-0BF7-4828-42B1B59B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68182"/>
            <a:ext cx="14630400" cy="4761418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762EED53-2141-274C-D842-91D98D16178D}"/>
              </a:ext>
            </a:extLst>
          </p:cNvPr>
          <p:cNvSpPr/>
          <p:nvPr/>
        </p:nvSpPr>
        <p:spPr>
          <a:xfrm>
            <a:off x="66675" y="6148387"/>
            <a:ext cx="609600" cy="9810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57053C80-2B20-F161-6855-3032C23C5C05}"/>
              </a:ext>
            </a:extLst>
          </p:cNvPr>
          <p:cNvSpPr/>
          <p:nvPr/>
        </p:nvSpPr>
        <p:spPr>
          <a:xfrm>
            <a:off x="895765" y="2471921"/>
            <a:ext cx="12838867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3200" u="sng" dirty="0">
                <a:solidFill>
                  <a:srgbClr val="F2F0F4"/>
                </a:solidFill>
                <a:latin typeface="Montserrat" pitchFamily="34" charset="0"/>
              </a:rPr>
              <a:t>2 Vulnerabilities none of vulnerability scanning tools detect it !! 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70807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6F2E6-E722-69F7-E6F6-B73742595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C3C2F29B-92BB-A810-AC93-E1F919BFF6C0}"/>
              </a:ext>
            </a:extLst>
          </p:cNvPr>
          <p:cNvSpPr/>
          <p:nvPr/>
        </p:nvSpPr>
        <p:spPr>
          <a:xfrm>
            <a:off x="209550" y="1416792"/>
            <a:ext cx="3162300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CVE-2024-8529</a:t>
            </a:r>
            <a:endParaRPr lang="en-US" sz="46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AE89B-FF59-B8CE-2C88-09AC7F50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1"/>
            <a:ext cx="11001375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559AB71-60C5-3276-B7BD-34E9799254B4}"/>
              </a:ext>
            </a:extLst>
          </p:cNvPr>
          <p:cNvSpPr/>
          <p:nvPr/>
        </p:nvSpPr>
        <p:spPr>
          <a:xfrm>
            <a:off x="209550" y="3374112"/>
            <a:ext cx="3162300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Score: 10 !!</a:t>
            </a:r>
          </a:p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C00000"/>
                </a:solidFill>
                <a:latin typeface="Montserrat" pitchFamily="34" charset="0"/>
              </a:rPr>
              <a:t>Critical</a:t>
            </a:r>
            <a:endParaRPr lang="en-US" sz="4650" dirty="0">
              <a:solidFill>
                <a:srgbClr val="C00000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929AD26-0487-29FB-7943-35613A3E33BC}"/>
              </a:ext>
            </a:extLst>
          </p:cNvPr>
          <p:cNvSpPr/>
          <p:nvPr/>
        </p:nvSpPr>
        <p:spPr>
          <a:xfrm>
            <a:off x="209550" y="4960437"/>
            <a:ext cx="3162300" cy="2266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probably the attacker use one of these vulnerability</a:t>
            </a:r>
          </a:p>
          <a:p>
            <a:pPr marL="0" indent="0" algn="ctr">
              <a:lnSpc>
                <a:spcPts val="58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166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C0122-F645-B3EC-31F4-2874D7510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4C169CE6-C7F5-61E5-850D-D647FFC7985B}"/>
              </a:ext>
            </a:extLst>
          </p:cNvPr>
          <p:cNvSpPr/>
          <p:nvPr/>
        </p:nvSpPr>
        <p:spPr>
          <a:xfrm>
            <a:off x="209550" y="1405656"/>
            <a:ext cx="3162300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CVE-2024-8522</a:t>
            </a:r>
            <a:endParaRPr lang="en-US" sz="46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8BA11F1-AD06-6E64-D549-A0CC370E1842}"/>
              </a:ext>
            </a:extLst>
          </p:cNvPr>
          <p:cNvSpPr/>
          <p:nvPr/>
        </p:nvSpPr>
        <p:spPr>
          <a:xfrm>
            <a:off x="209550" y="3131943"/>
            <a:ext cx="3162300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Score: 10 !!</a:t>
            </a:r>
          </a:p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C00000"/>
                </a:solidFill>
                <a:latin typeface="Montserrat" pitchFamily="34" charset="0"/>
              </a:rPr>
              <a:t>Critical</a:t>
            </a:r>
            <a:endParaRPr lang="en-US" sz="465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3D872-4F1A-619B-5D7B-7F1ECD8F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1" y="0"/>
            <a:ext cx="1085850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B0721FFC-F2AE-B91E-2C76-EEDD6294E073}"/>
              </a:ext>
            </a:extLst>
          </p:cNvPr>
          <p:cNvSpPr/>
          <p:nvPr/>
        </p:nvSpPr>
        <p:spPr>
          <a:xfrm>
            <a:off x="209550" y="4837092"/>
            <a:ext cx="3162300" cy="2266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probably the attacker use one of these vulnerability</a:t>
            </a:r>
          </a:p>
          <a:p>
            <a:pPr marL="0" indent="0" algn="ctr">
              <a:lnSpc>
                <a:spcPts val="58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59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513D5-A5E1-2BBB-D2CB-1167BA0D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F5E5451-F01D-E547-15A1-46432250B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E45AA61-A80F-8EB2-BC07-D9073B8D3F9D}"/>
              </a:ext>
            </a:extLst>
          </p:cNvPr>
          <p:cNvSpPr/>
          <p:nvPr/>
        </p:nvSpPr>
        <p:spPr>
          <a:xfrm>
            <a:off x="829508" y="548521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</a:rPr>
              <a:t>The exploitation of the CVE-2024-8522</a:t>
            </a:r>
            <a:endParaRPr lang="en-US" sz="46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B1206ED-D65F-5E13-32F8-15C5020C6320}"/>
              </a:ext>
            </a:extLst>
          </p:cNvPr>
          <p:cNvSpPr/>
          <p:nvPr/>
        </p:nvSpPr>
        <p:spPr>
          <a:xfrm>
            <a:off x="401831" y="2612648"/>
            <a:ext cx="8476417" cy="3004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I made a custom private exploitation code to extract the database information</a:t>
            </a:r>
          </a:p>
          <a:p>
            <a:pPr marL="0" indent="0" algn="ctr">
              <a:lnSpc>
                <a:spcPts val="5800"/>
              </a:lnSpc>
              <a:buNone/>
            </a:pPr>
            <a:endParaRPr lang="en-US" sz="3200" dirty="0">
              <a:solidFill>
                <a:srgbClr val="F2F0F4"/>
              </a:solidFill>
              <a:latin typeface="Montserrat" pitchFamily="34" charset="0"/>
            </a:endParaRPr>
          </a:p>
          <a:p>
            <a:pPr marL="0" indent="0" algn="ctr">
              <a:lnSpc>
                <a:spcPts val="5800"/>
              </a:lnSpc>
              <a:buNone/>
            </a:pP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4F9B50-7BA3-F61F-223C-5BB934A30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08" y="4937496"/>
            <a:ext cx="7621064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64A79-EA2F-2A03-E665-E3F77FCFB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0288381-8429-AF88-7989-C9565CCE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CA68846-C8FE-9A06-4BE0-2859FF508EA4}"/>
              </a:ext>
            </a:extLst>
          </p:cNvPr>
          <p:cNvSpPr/>
          <p:nvPr/>
        </p:nvSpPr>
        <p:spPr>
          <a:xfrm>
            <a:off x="325395" y="474093"/>
            <a:ext cx="8629287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</a:rPr>
              <a:t>The final step is cracking the hash password to gain access</a:t>
            </a:r>
            <a:endParaRPr lang="en-US" sz="46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D7654AAF-A6E6-A2AF-8325-E27E52B46A65}"/>
              </a:ext>
            </a:extLst>
          </p:cNvPr>
          <p:cNvSpPr/>
          <p:nvPr/>
        </p:nvSpPr>
        <p:spPr>
          <a:xfrm>
            <a:off x="829508" y="2963522"/>
            <a:ext cx="8476417" cy="3004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Using hashcat to crack the password </a:t>
            </a:r>
          </a:p>
          <a:p>
            <a:pPr marL="0" indent="0" algn="ctr">
              <a:lnSpc>
                <a:spcPts val="5800"/>
              </a:lnSpc>
              <a:buNone/>
            </a:pPr>
            <a:endParaRPr lang="en-US" sz="3200" dirty="0">
              <a:solidFill>
                <a:srgbClr val="F2F0F4"/>
              </a:solidFill>
              <a:latin typeface="Montserrat" pitchFamily="34" charset="0"/>
            </a:endParaRPr>
          </a:p>
          <a:p>
            <a:pPr marL="0" indent="0" algn="ctr">
              <a:lnSpc>
                <a:spcPts val="5800"/>
              </a:lnSpc>
              <a:buNone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A117C-26A4-57C3-59BA-D0E76F7F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83" y="4797939"/>
            <a:ext cx="7739709" cy="19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3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B0F0E-3A7A-9DA7-F9CA-54AE8F14E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3B372C9-3756-6D37-342E-473181E7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D8F8492-4CDE-4A35-E8A2-8FB96C6A3C1E}"/>
              </a:ext>
            </a:extLst>
          </p:cNvPr>
          <p:cNvSpPr/>
          <p:nvPr/>
        </p:nvSpPr>
        <p:spPr>
          <a:xfrm>
            <a:off x="310289" y="726510"/>
            <a:ext cx="8629287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</a:rPr>
              <a:t>Still the threat actor exist on the server ?!</a:t>
            </a:r>
            <a:endParaRPr lang="en-US" sz="46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657D2481-4219-7128-59D5-4E71B0CD8192}"/>
              </a:ext>
            </a:extLst>
          </p:cNvPr>
          <p:cNvSpPr/>
          <p:nvPr/>
        </p:nvSpPr>
        <p:spPr>
          <a:xfrm>
            <a:off x="310290" y="3594339"/>
            <a:ext cx="8629287" cy="3391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</a:rPr>
              <a:t>You can’t decide in this case because the WordPress lacking the activity logs </a:t>
            </a:r>
            <a:endParaRPr lang="en-US" sz="4650" dirty="0"/>
          </a:p>
        </p:txBody>
      </p:sp>
    </p:spTree>
    <p:extLst>
      <p:ext uri="{BB962C8B-B14F-4D97-AF65-F5344CB8AC3E}">
        <p14:creationId xmlns:p14="http://schemas.microsoft.com/office/powerpoint/2010/main" val="384257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1656" y="1243251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3: Secure Configuration and Patch Management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089867"/>
            <a:ext cx="32694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Configuration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56417" y="4594048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Web server and WordPress hardening were implemented, including disabling unnecessary services, restricting access, and enforcing strong passwords.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086199"/>
            <a:ext cx="309229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Patch Management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594048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structured patching system was established to ensure regular software updates and address new vulnerabilities.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89052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4: Final Report and Presentation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902387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26093" y="31644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Report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3698319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Summarized identified risks, successful exploits, and actions taken to mitigate future risks.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997291"/>
            <a:ext cx="7415927" cy="2243138"/>
          </a:xfrm>
          <a:prstGeom prst="roundRect">
            <a:avLst>
              <a:gd name="adj" fmla="val 4623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26093" y="52593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Remediation Plan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26093" y="5793224"/>
            <a:ext cx="689181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Outlined immediate patching of critical vulnerabilities and long-term improvements like continuous vulnerability scanning and secure configurations.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64300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Remediation Summary and Recommendations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977634"/>
            <a:ext cx="1234440" cy="2212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322445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Immediate Actions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955161" y="3758327"/>
            <a:ext cx="58112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Patching critical vulnerabilities in OpenSSH and WordPress plugins, securing directories, and enforcing secure configurations.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5190292"/>
            <a:ext cx="1234440" cy="19750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5437108"/>
            <a:ext cx="443257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Ongoing Recommendations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7955161" y="5970984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Implementing an IPS/IDS, using a SIEM solution, and regularly reviewing security policies.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783" y="732592"/>
            <a:ext cx="7656433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Scenario:</a:t>
            </a:r>
            <a:endParaRPr lang="en-US" sz="4150" dirty="0"/>
          </a:p>
        </p:txBody>
      </p:sp>
      <p:sp>
        <p:nvSpPr>
          <p:cNvPr id="9" name="Text 6"/>
          <p:cNvSpPr/>
          <p:nvPr/>
        </p:nvSpPr>
        <p:spPr>
          <a:xfrm>
            <a:off x="1487566" y="1693704"/>
            <a:ext cx="6168866" cy="150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Purple Amit, a leading tech company, recently experienced a data breach. Sensitive customer and employee data were compromised, raising concerns about their overall security posture.</a:t>
            </a:r>
            <a:endParaRPr lang="en-US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4732DD3C-CA48-99B7-41F5-9028F01E4193}"/>
              </a:ext>
            </a:extLst>
          </p:cNvPr>
          <p:cNvSpPr/>
          <p:nvPr/>
        </p:nvSpPr>
        <p:spPr>
          <a:xfrm>
            <a:off x="1487566" y="3392614"/>
            <a:ext cx="6168866" cy="3005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 response, the company’s CISO, Eng. Omar El-Sayed, hired me to conduct a comprehensive vulnerability assessment, perform penetration testing, and develop a remediation plan to address the security gaps.</a:t>
            </a:r>
            <a:endParaRPr lang="en-US" dirty="0"/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75C74B7A-81B3-D04D-2065-CA5E9EC50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776" y="5229621"/>
            <a:ext cx="6320445" cy="23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75379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3895606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Regular vulnerability assessments and secure configuration management are crucial for preventing breaches. Purple Amit's security posture significantly improved, and ongoing monitoring will help avoid future incidents.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7B5C0-A0A8-9721-182E-4D6ACAD7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5B00E6B-68D0-6C6B-29BC-F9F138345A53}"/>
              </a:ext>
            </a:extLst>
          </p:cNvPr>
          <p:cNvSpPr/>
          <p:nvPr/>
        </p:nvSpPr>
        <p:spPr>
          <a:xfrm>
            <a:off x="4229100" y="334327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96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96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7C91C03-2223-B9C6-DB98-3689DC6F84F6}"/>
              </a:ext>
            </a:extLst>
          </p:cNvPr>
          <p:cNvSpPr/>
          <p:nvPr/>
        </p:nvSpPr>
        <p:spPr>
          <a:xfrm>
            <a:off x="864036" y="4647774"/>
            <a:ext cx="12902327" cy="1508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850"/>
              </a:lnSpc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</a:rPr>
              <a:t>Any Questions ?</a:t>
            </a:r>
            <a:endParaRPr lang="en-US" sz="3850" dirty="0"/>
          </a:p>
        </p:txBody>
      </p:sp>
    </p:spTree>
    <p:extLst>
      <p:ext uri="{BB962C8B-B14F-4D97-AF65-F5344CB8AC3E}">
        <p14:creationId xmlns:p14="http://schemas.microsoft.com/office/powerpoint/2010/main" val="243458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A7AC0-B20E-8B0B-FEFB-16C58BE9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AE58755-C78A-750C-C659-B585337E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07581A0-644C-383C-D657-E6060F6FB922}"/>
              </a:ext>
            </a:extLst>
          </p:cNvPr>
          <p:cNvSpPr/>
          <p:nvPr/>
        </p:nvSpPr>
        <p:spPr>
          <a:xfrm>
            <a:off x="743783" y="732592"/>
            <a:ext cx="7656433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Scenario:</a:t>
            </a:r>
            <a:endParaRPr lang="en-US" sz="41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3BCFCA2-5F92-DF4B-44DE-9F957E207130}"/>
              </a:ext>
            </a:extLst>
          </p:cNvPr>
          <p:cNvSpPr/>
          <p:nvPr/>
        </p:nvSpPr>
        <p:spPr>
          <a:xfrm>
            <a:off x="1487566" y="1693704"/>
            <a:ext cx="6168866" cy="210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Challenges Faced: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breach resulted in reputational damage and loss of customer trust. The goal is to restore confidence by identifying vulnerabilities and implementing secure configurations and patch management.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5A1BBF7-9D3A-6CFC-083B-7CF20C566596}"/>
              </a:ext>
            </a:extLst>
          </p:cNvPr>
          <p:cNvSpPr/>
          <p:nvPr/>
        </p:nvSpPr>
        <p:spPr>
          <a:xfrm>
            <a:off x="1487566" y="4598635"/>
            <a:ext cx="6168866" cy="184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Purpose of the Project: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project involves assessing vulnerabilities, testing security weaknesses, and implementing remediation to prevent future breaches and improve Purple Amit’s overall cybersecurity.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9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4046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Table of Contents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10574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Lab Topology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8711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Week 1: Vulnerability Assessment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6848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Week 2: Penetration Testing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5498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Week 3: Secure Configuration and Patch Management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312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Week 4: Final Report and Presentation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5125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6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Remediation Summary and Recommendations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99396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7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Conclusion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42061" y="372903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 Topology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1098496" y="32180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pic>
        <p:nvPicPr>
          <p:cNvPr id="10" name="Picture 9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5F105BD-8E91-DFFC-6FA1-BB590F8E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71" y="0"/>
            <a:ext cx="781493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44896-8233-6A46-5ACB-222AACC8D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E159F2C-EA00-3D9F-F7FD-8CEABAD783A2}"/>
              </a:ext>
            </a:extLst>
          </p:cNvPr>
          <p:cNvSpPr/>
          <p:nvPr/>
        </p:nvSpPr>
        <p:spPr>
          <a:xfrm>
            <a:off x="3628949" y="1403133"/>
            <a:ext cx="73725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</a:rPr>
              <a:t>Website Review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</a:rPr>
              <a:t>From the attacker PoV </a:t>
            </a:r>
            <a:endParaRPr lang="en-US" sz="4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91B5195-B7E8-2C9E-CB26-393DDA7277C0}"/>
              </a:ext>
            </a:extLst>
          </p:cNvPr>
          <p:cNvSpPr/>
          <p:nvPr/>
        </p:nvSpPr>
        <p:spPr>
          <a:xfrm>
            <a:off x="1098496" y="32180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pic>
        <p:nvPicPr>
          <p:cNvPr id="3074" name="Picture 2" descr="364,300+ Cyber Security Stock Photos, Pictures &amp; Royalty-Free Images -  iStock | Hacker, Technology, Cybersecurity background">
            <a:extLst>
              <a:ext uri="{FF2B5EF4-FFF2-40B4-BE49-F238E27FC236}">
                <a16:creationId xmlns:a16="http://schemas.microsoft.com/office/drawing/2014/main" id="{84C4EC15-EA3C-087D-05B7-AAAD7F3B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3768"/>
            <a:ext cx="14630399" cy="462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2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4ABD7-64E0-712B-E4A1-5A0657699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900B7D9-3290-787C-400C-5B9263C5784B}"/>
              </a:ext>
            </a:extLst>
          </p:cNvPr>
          <p:cNvSpPr/>
          <p:nvPr/>
        </p:nvSpPr>
        <p:spPr>
          <a:xfrm>
            <a:off x="387138" y="3243967"/>
            <a:ext cx="8303079" cy="252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</a:rPr>
              <a:t>Take a first insight of  </a:t>
            </a:r>
            <a:r>
              <a:rPr lang="en-US" sz="2400" dirty="0" err="1">
                <a:solidFill>
                  <a:srgbClr val="F2F0F4"/>
                </a:solidFill>
                <a:latin typeface="Montserrat" pitchFamily="34" charset="0"/>
              </a:rPr>
              <a:t>Wapplyzer</a:t>
            </a:r>
            <a:r>
              <a:rPr lang="en-US" sz="2400" dirty="0">
                <a:solidFill>
                  <a:srgbClr val="F2F0F4"/>
                </a:solidFill>
                <a:latin typeface="Montserrat" pitchFamily="34" charset="0"/>
              </a:rPr>
              <a:t> Google Chrome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</a:rPr>
              <a:t>Extension to identify the technologies used </a:t>
            </a:r>
          </a:p>
          <a:p>
            <a:pPr algn="ctr">
              <a:lnSpc>
                <a:spcPts val="6050"/>
              </a:lnSpc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</a:rPr>
              <a:t>on the website</a:t>
            </a:r>
            <a:br>
              <a:rPr lang="en-US" sz="2400" dirty="0">
                <a:solidFill>
                  <a:srgbClr val="F2F0F4"/>
                </a:solidFill>
                <a:latin typeface="Montserrat" pitchFamily="34" charset="0"/>
              </a:rPr>
            </a:br>
            <a:endParaRPr lang="en-US" sz="2400" dirty="0">
              <a:solidFill>
                <a:srgbClr val="F2F0F4"/>
              </a:solidFill>
              <a:latin typeface="Montserrat" pitchFamily="34" charset="0"/>
            </a:endParaRPr>
          </a:p>
          <a:p>
            <a:pPr marL="0" indent="0" algn="ctr">
              <a:lnSpc>
                <a:spcPts val="6050"/>
              </a:lnSpc>
              <a:buNone/>
            </a:pPr>
            <a:endParaRPr lang="en-US" sz="24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85E00FB-782D-5226-1316-012E812214DA}"/>
              </a:ext>
            </a:extLst>
          </p:cNvPr>
          <p:cNvSpPr/>
          <p:nvPr/>
        </p:nvSpPr>
        <p:spPr>
          <a:xfrm>
            <a:off x="1098496" y="32180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pic>
        <p:nvPicPr>
          <p:cNvPr id="1030" name="Picture 6" descr="Free Crop contemplative male hacker in black hood holding netbook on hand and watching video while touching chin in deep thoughts Stock Photo">
            <a:extLst>
              <a:ext uri="{FF2B5EF4-FFF2-40B4-BE49-F238E27FC236}">
                <a16:creationId xmlns:a16="http://schemas.microsoft.com/office/drawing/2014/main" id="{95242910-2816-FAC0-DD3A-931C2309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205" y="0"/>
            <a:ext cx="555019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8CCC9A6D-D3B6-3B72-417F-13A7FFD10477}"/>
              </a:ext>
            </a:extLst>
          </p:cNvPr>
          <p:cNvSpPr/>
          <p:nvPr/>
        </p:nvSpPr>
        <p:spPr>
          <a:xfrm>
            <a:off x="852428" y="813247"/>
            <a:ext cx="7372500" cy="1714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5400" dirty="0">
                <a:solidFill>
                  <a:srgbClr val="F2F0F4"/>
                </a:solidFill>
                <a:latin typeface="Montserrat" pitchFamily="34" charset="0"/>
              </a:rPr>
              <a:t>Before Vulnerability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sz="5400" dirty="0">
                <a:solidFill>
                  <a:srgbClr val="F2F0F4"/>
                </a:solidFill>
                <a:latin typeface="Montserrat" pitchFamily="34" charset="0"/>
              </a:rPr>
              <a:t> assessment  </a:t>
            </a: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79251-3E61-45EE-1A79-F8E28A7E52E6}"/>
              </a:ext>
            </a:extLst>
          </p:cNvPr>
          <p:cNvSpPr txBox="1"/>
          <p:nvPr/>
        </p:nvSpPr>
        <p:spPr>
          <a:xfrm>
            <a:off x="510363" y="6470079"/>
            <a:ext cx="8179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2F0F4"/>
                </a:solidFill>
                <a:latin typeface="Montserrat" pitchFamily="34" charset="0"/>
              </a:rPr>
              <a:t>WP scan can be used since the website using </a:t>
            </a:r>
            <a:r>
              <a:rPr lang="en-US" sz="2000" dirty="0" err="1">
                <a:solidFill>
                  <a:srgbClr val="F2F0F4"/>
                </a:solidFill>
                <a:latin typeface="Montserrat" pitchFamily="34" charset="0"/>
              </a:rPr>
              <a:t>WordPerss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07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508" y="54696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Week 1: Vulnerability Assessment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29508" y="240577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31915" y="2494594"/>
            <a:ext cx="128349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599605" y="2405773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99605" y="291821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Uncover potential security risks in Purple Amit’s company.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29508" y="5317852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95124" y="5406672"/>
            <a:ext cx="201930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1599605" y="5317852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599605" y="5830297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Nmap, WPScan, Nikto, and Nessus were used for the assessment.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9508" y="6794528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95839" y="6883349"/>
            <a:ext cx="200501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599605" y="6794528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99605" y="7306973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Vulnerabilities ranged in severity from critical to low</a:t>
            </a:r>
            <a:endParaRPr lang="en-US" sz="18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6D78CD2B-0DC2-4CD8-B1FA-91610D4D9119}"/>
              </a:ext>
            </a:extLst>
          </p:cNvPr>
          <p:cNvSpPr/>
          <p:nvPr/>
        </p:nvSpPr>
        <p:spPr>
          <a:xfrm>
            <a:off x="779885" y="371587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E62026FF-1340-B780-FA1A-C4EA2D7132CB}"/>
              </a:ext>
            </a:extLst>
          </p:cNvPr>
          <p:cNvSpPr/>
          <p:nvPr/>
        </p:nvSpPr>
        <p:spPr>
          <a:xfrm>
            <a:off x="945501" y="3804691"/>
            <a:ext cx="201930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50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97C3107F-4048-E8CF-00E5-EDC16CA909CE}"/>
              </a:ext>
            </a:extLst>
          </p:cNvPr>
          <p:cNvSpPr/>
          <p:nvPr/>
        </p:nvSpPr>
        <p:spPr>
          <a:xfrm>
            <a:off x="1549982" y="3744516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Scope </a:t>
            </a:r>
            <a:endParaRPr lang="en-US" sz="2300" dirty="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3A2A974B-A6CE-3A4D-44A2-BA24E4FCC683}"/>
              </a:ext>
            </a:extLst>
          </p:cNvPr>
          <p:cNvSpPr/>
          <p:nvPr/>
        </p:nvSpPr>
        <p:spPr>
          <a:xfrm>
            <a:off x="1549982" y="422831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Application-based (Website)</a:t>
            </a:r>
          </a:p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Host-based (Web server)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780</Words>
  <Application>Microsoft Office PowerPoint</Application>
  <PresentationFormat>Custom</PresentationFormat>
  <Paragraphs>157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Heebo Light</vt:lpstr>
      <vt:lpstr>Montserrat</vt:lpstr>
      <vt:lpstr>Heebo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Osama Ahmed Ibrahim Mohamed Montaser</cp:lastModifiedBy>
  <cp:revision>9</cp:revision>
  <dcterms:created xsi:type="dcterms:W3CDTF">2024-10-23T06:41:12Z</dcterms:created>
  <dcterms:modified xsi:type="dcterms:W3CDTF">2024-10-23T11:12:15Z</dcterms:modified>
</cp:coreProperties>
</file>